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media/media2.mp4" ContentType="video/mp4"/>
  <Override PartName="/ppt/media/media3.mp4" ContentType="video/mp4"/>
  <Override PartName="/ppt/media/media4.mp4" ContentType="video/mp4"/>
  <Override PartName="/ppt/media/media5.mp4" ContentType="video/mp4"/>
  <Override PartName="/ppt/media/media6.mp4" ContentType="video/mp4"/>
  <Override PartName="/ppt/media/media7.mp4" ContentType="video/mp4"/>
  <Override PartName="/ppt/media/media8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2757"/>
  </p:normalViewPr>
  <p:slideViewPr>
    <p:cSldViewPr snapToGrid="0" snapToObjects="1">
      <p:cViewPr varScale="1">
        <p:scale>
          <a:sx n="100" d="100"/>
          <a:sy n="100" d="100"/>
        </p:scale>
        <p:origin x="372" y="102"/>
      </p:cViewPr>
      <p:guideLst>
        <p:guide orient="horz" pos="2153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slide" Target="slides/slide1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-12699" y="3631"/>
            <a:ext cx="1247479" cy="442587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08"/>
              </a:cxn>
              <a:cxn ang="0">
                <a:pos x="986" y="7114"/>
              </a:cxn>
              <a:cxn ang="0">
                <a:pos x="1537" y="7266"/>
              </a:cxn>
              <a:cxn ang="0">
                <a:pos x="62" y="0"/>
              </a:cxn>
              <a:cxn ang="0">
                <a:pos x="0" y="0"/>
              </a:cxn>
            </a:cxnLst>
            <a:rect l="0" t="0" r="r" b="b"/>
            <a:pathLst>
              <a:path w="1537" h="7266">
                <a:moveTo>
                  <a:pt x="0" y="0"/>
                </a:moveTo>
                <a:lnTo>
                  <a:pt x="0" y="708"/>
                </a:lnTo>
                <a:lnTo>
                  <a:pt x="986" y="7114"/>
                </a:lnTo>
                <a:lnTo>
                  <a:pt x="1537" y="7266"/>
                </a:lnTo>
                <a:lnTo>
                  <a:pt x="62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" name="자유형 8"/>
          <p:cNvSpPr/>
          <p:nvPr/>
        </p:nvSpPr>
        <p:spPr>
          <a:xfrm flipH="1">
            <a:off x="7307082" y="211889"/>
            <a:ext cx="4883131" cy="1609272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" name="자유형 9"/>
          <p:cNvSpPr/>
          <p:nvPr/>
        </p:nvSpPr>
        <p:spPr>
          <a:xfrm flipH="1">
            <a:off x="1176" y="0"/>
            <a:ext cx="12196229" cy="1209811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1" name="자유형 10"/>
          <p:cNvSpPr/>
          <p:nvPr/>
        </p:nvSpPr>
        <p:spPr>
          <a:xfrm>
            <a:off x="0" y="313097"/>
            <a:ext cx="7315199" cy="2039450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  <a:gd name="connsiteX0" fmla="*/ 5486400 w 5486400"/>
              <a:gd name="connsiteY0" fmla="*/ 1085850 h 2676075"/>
              <a:gd name="connsiteX1" fmla="*/ 0 w 5486400"/>
              <a:gd name="connsiteY1" fmla="*/ 0 h 2676075"/>
              <a:gd name="connsiteX2" fmla="*/ 0 w 5486400"/>
              <a:gd name="connsiteY2" fmla="*/ 95250 h 2676075"/>
              <a:gd name="connsiteX3" fmla="*/ 604863 w 5486400"/>
              <a:gd name="connsiteY3" fmla="*/ 2676075 h 2676075"/>
              <a:gd name="connsiteX4" fmla="*/ 5486400 w 5486400"/>
              <a:gd name="connsiteY4" fmla="*/ 1085850 h 2676075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0 w 5486400"/>
              <a:gd name="connsiteY2" fmla="*/ 95250 h 2582198"/>
              <a:gd name="connsiteX3" fmla="*/ 892927 w 5486400"/>
              <a:gd name="connsiteY3" fmla="*/ 2582198 h 2582198"/>
              <a:gd name="connsiteX4" fmla="*/ 5486400 w 5486400"/>
              <a:gd name="connsiteY4" fmla="*/ 1085850 h 2582198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892927 w 5486400"/>
              <a:gd name="connsiteY2" fmla="*/ 2582198 h 2582198"/>
              <a:gd name="connsiteX3" fmla="*/ 5486400 w 5486400"/>
              <a:gd name="connsiteY3" fmla="*/ 1085850 h 2582198"/>
              <a:gd name="connsiteX0" fmla="*/ 5486400 w 5486400"/>
              <a:gd name="connsiteY0" fmla="*/ 1085850 h 2481754"/>
              <a:gd name="connsiteX1" fmla="*/ 0 w 5486400"/>
              <a:gd name="connsiteY1" fmla="*/ 0 h 2481754"/>
              <a:gd name="connsiteX2" fmla="*/ 870728 w 5486400"/>
              <a:gd name="connsiteY2" fmla="*/ 2481754 h 2481754"/>
              <a:gd name="connsiteX3" fmla="*/ 5486400 w 5486400"/>
              <a:gd name="connsiteY3" fmla="*/ 1085850 h 24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2481754">
                <a:moveTo>
                  <a:pt x="5486400" y="1085850"/>
                </a:moveTo>
                <a:lnTo>
                  <a:pt x="0" y="0"/>
                </a:lnTo>
                <a:lnTo>
                  <a:pt x="870728" y="2481754"/>
                </a:lnTo>
                <a:lnTo>
                  <a:pt x="5486400" y="108585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2" name="자유형 11"/>
          <p:cNvSpPr/>
          <p:nvPr/>
        </p:nvSpPr>
        <p:spPr>
          <a:xfrm rot="16200000" flipH="1">
            <a:off x="-469153" y="661849"/>
            <a:ext cx="2747768" cy="1432205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2892959" y="2893114"/>
            <a:ext cx="6862892" cy="1076695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4" name="자유형 13"/>
          <p:cNvSpPr/>
          <p:nvPr/>
        </p:nvSpPr>
        <p:spPr>
          <a:xfrm rot="16200000">
            <a:off x="-839161" y="3864994"/>
            <a:ext cx="4116307" cy="1880869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2571750">
                <a:moveTo>
                  <a:pt x="5486400" y="1085850"/>
                </a:moveTo>
                <a:lnTo>
                  <a:pt x="0" y="0"/>
                </a:lnTo>
                <a:lnTo>
                  <a:pt x="0" y="95250"/>
                </a:lnTo>
                <a:lnTo>
                  <a:pt x="923925" y="2571750"/>
                </a:lnTo>
                <a:lnTo>
                  <a:pt x="5486400" y="1085850"/>
                </a:lnTo>
              </a:path>
            </a:pathLst>
          </a:cu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" name="자유형 14"/>
          <p:cNvSpPr/>
          <p:nvPr/>
        </p:nvSpPr>
        <p:spPr>
          <a:xfrm rot="16200000">
            <a:off x="1234747" y="5050782"/>
            <a:ext cx="895421" cy="2731035"/>
          </a:xfrm>
          <a:custGeom>
            <a:avLst/>
            <a:gdLst>
              <a:gd name="connsiteX0" fmla="*/ 0 w 571472"/>
              <a:gd name="connsiteY0" fmla="*/ 3000396 h 3000396"/>
              <a:gd name="connsiteX1" fmla="*/ 0 w 571472"/>
              <a:gd name="connsiteY1" fmla="*/ 0 h 3000396"/>
              <a:gd name="connsiteX2" fmla="*/ 571472 w 571472"/>
              <a:gd name="connsiteY2" fmla="*/ 3000396 h 3000396"/>
              <a:gd name="connsiteX3" fmla="*/ 0 w 571472"/>
              <a:gd name="connsiteY3" fmla="*/ 3000396 h 3000396"/>
              <a:gd name="connsiteX0" fmla="*/ 0 w 928630"/>
              <a:gd name="connsiteY0" fmla="*/ 3000396 h 3000396"/>
              <a:gd name="connsiteX1" fmla="*/ 0 w 928630"/>
              <a:gd name="connsiteY1" fmla="*/ 0 h 3000396"/>
              <a:gd name="connsiteX2" fmla="*/ 928630 w 928630"/>
              <a:gd name="connsiteY2" fmla="*/ 2500306 h 3000396"/>
              <a:gd name="connsiteX3" fmla="*/ 0 w 928630"/>
              <a:gd name="connsiteY3" fmla="*/ 3000396 h 3000396"/>
              <a:gd name="connsiteX0" fmla="*/ 9525 w 938155"/>
              <a:gd name="connsiteY0" fmla="*/ 3067050 h 3067050"/>
              <a:gd name="connsiteX1" fmla="*/ 0 w 938155"/>
              <a:gd name="connsiteY1" fmla="*/ 0 h 3067050"/>
              <a:gd name="connsiteX2" fmla="*/ 938155 w 938155"/>
              <a:gd name="connsiteY2" fmla="*/ 2566960 h 3067050"/>
              <a:gd name="connsiteX3" fmla="*/ 9525 w 938155"/>
              <a:gd name="connsiteY3" fmla="*/ 3067050 h 3067050"/>
              <a:gd name="connsiteX0" fmla="*/ 9525 w 928656"/>
              <a:gd name="connsiteY0" fmla="*/ 3067050 h 3067050"/>
              <a:gd name="connsiteX1" fmla="*/ 0 w 928656"/>
              <a:gd name="connsiteY1" fmla="*/ 0 h 3067050"/>
              <a:gd name="connsiteX2" fmla="*/ 928656 w 928656"/>
              <a:gd name="connsiteY2" fmla="*/ 2509813 h 3067050"/>
              <a:gd name="connsiteX3" fmla="*/ 9525 w 928656"/>
              <a:gd name="connsiteY3" fmla="*/ 3067050 h 3067050"/>
              <a:gd name="connsiteX0" fmla="*/ 9525 w 928656"/>
              <a:gd name="connsiteY0" fmla="*/ 2709836 h 2709836"/>
              <a:gd name="connsiteX1" fmla="*/ 0 w 928656"/>
              <a:gd name="connsiteY1" fmla="*/ 0 h 2709836"/>
              <a:gd name="connsiteX2" fmla="*/ 928656 w 928656"/>
              <a:gd name="connsiteY2" fmla="*/ 2509813 h 2709836"/>
              <a:gd name="connsiteX3" fmla="*/ 9525 w 928656"/>
              <a:gd name="connsiteY3" fmla="*/ 2709836 h 2709836"/>
              <a:gd name="connsiteX0" fmla="*/ 9525 w 928656"/>
              <a:gd name="connsiteY0" fmla="*/ 2781250 h 2781250"/>
              <a:gd name="connsiteX1" fmla="*/ 0 w 928656"/>
              <a:gd name="connsiteY1" fmla="*/ 0 h 2781250"/>
              <a:gd name="connsiteX2" fmla="*/ 928656 w 928656"/>
              <a:gd name="connsiteY2" fmla="*/ 2509813 h 2781250"/>
              <a:gd name="connsiteX3" fmla="*/ 9525 w 928656"/>
              <a:gd name="connsiteY3" fmla="*/ 2781250 h 2781250"/>
              <a:gd name="connsiteX0" fmla="*/ 9525 w 928656"/>
              <a:gd name="connsiteY0" fmla="*/ 2924102 h 2924102"/>
              <a:gd name="connsiteX1" fmla="*/ 0 w 928656"/>
              <a:gd name="connsiteY1" fmla="*/ 0 h 2924102"/>
              <a:gd name="connsiteX2" fmla="*/ 928656 w 928656"/>
              <a:gd name="connsiteY2" fmla="*/ 2509813 h 2924102"/>
              <a:gd name="connsiteX3" fmla="*/ 9525 w 928656"/>
              <a:gd name="connsiteY3" fmla="*/ 2924102 h 2924102"/>
              <a:gd name="connsiteX0" fmla="*/ 9525 w 931063"/>
              <a:gd name="connsiteY0" fmla="*/ 2924102 h 2924102"/>
              <a:gd name="connsiteX1" fmla="*/ 0 w 931063"/>
              <a:gd name="connsiteY1" fmla="*/ 0 h 2924102"/>
              <a:gd name="connsiteX2" fmla="*/ 931063 w 931063"/>
              <a:gd name="connsiteY2" fmla="*/ 2521723 h 2924102"/>
              <a:gd name="connsiteX3" fmla="*/ 9525 w 931063"/>
              <a:gd name="connsiteY3" fmla="*/ 2924102 h 2924102"/>
              <a:gd name="connsiteX0" fmla="*/ 0 w 931063"/>
              <a:gd name="connsiteY0" fmla="*/ 2805040 h 2805040"/>
              <a:gd name="connsiteX1" fmla="*/ 0 w 931063"/>
              <a:gd name="connsiteY1" fmla="*/ 0 h 2805040"/>
              <a:gd name="connsiteX2" fmla="*/ 931063 w 931063"/>
              <a:gd name="connsiteY2" fmla="*/ 2521723 h 2805040"/>
              <a:gd name="connsiteX3" fmla="*/ 0 w 931063"/>
              <a:gd name="connsiteY3" fmla="*/ 2805040 h 2805040"/>
              <a:gd name="connsiteX0" fmla="*/ 6350 w 931063"/>
              <a:gd name="connsiteY0" fmla="*/ 2822504 h 2822504"/>
              <a:gd name="connsiteX1" fmla="*/ 0 w 931063"/>
              <a:gd name="connsiteY1" fmla="*/ 0 h 2822504"/>
              <a:gd name="connsiteX2" fmla="*/ 931063 w 931063"/>
              <a:gd name="connsiteY2" fmla="*/ 2521723 h 2822504"/>
              <a:gd name="connsiteX3" fmla="*/ 6350 w 931063"/>
              <a:gd name="connsiteY3" fmla="*/ 2822504 h 2822504"/>
              <a:gd name="connsiteX0" fmla="*/ 6350 w 1185503"/>
              <a:gd name="connsiteY0" fmla="*/ 2822504 h 3224000"/>
              <a:gd name="connsiteX1" fmla="*/ 0 w 1185503"/>
              <a:gd name="connsiteY1" fmla="*/ 0 h 3224000"/>
              <a:gd name="connsiteX2" fmla="*/ 1185503 w 1185503"/>
              <a:gd name="connsiteY2" fmla="*/ 3224000 h 3224000"/>
              <a:gd name="connsiteX3" fmla="*/ 6350 w 1185503"/>
              <a:gd name="connsiteY3" fmla="*/ 2822504 h 3224000"/>
              <a:gd name="connsiteX0" fmla="*/ 2116 w 1193457"/>
              <a:gd name="connsiteY0" fmla="*/ 3734200 h 3734200"/>
              <a:gd name="connsiteX1" fmla="*/ 7954 w 1193457"/>
              <a:gd name="connsiteY1" fmla="*/ 0 h 3734200"/>
              <a:gd name="connsiteX2" fmla="*/ 1193457 w 1193457"/>
              <a:gd name="connsiteY2" fmla="*/ 3224000 h 3734200"/>
              <a:gd name="connsiteX3" fmla="*/ 2116 w 1193457"/>
              <a:gd name="connsiteY3" fmla="*/ 3734200 h 373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457" h="3734200">
                <a:moveTo>
                  <a:pt x="2116" y="3734200"/>
                </a:moveTo>
                <a:cubicBezTo>
                  <a:pt x="-1" y="2793365"/>
                  <a:pt x="10071" y="940835"/>
                  <a:pt x="7954" y="0"/>
                </a:cubicBezTo>
                <a:lnTo>
                  <a:pt x="1193457" y="3224000"/>
                </a:lnTo>
                <a:lnTo>
                  <a:pt x="2116" y="3734200"/>
                </a:lnTo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6" name="자유형 15"/>
          <p:cNvSpPr/>
          <p:nvPr/>
        </p:nvSpPr>
        <p:spPr>
          <a:xfrm>
            <a:off x="164250" y="-27432"/>
            <a:ext cx="2883726" cy="6885432"/>
          </a:xfrm>
          <a:custGeom>
            <a:avLst/>
            <a:gdLst>
              <a:gd name="connsiteX0" fmla="*/ 0 w 500066"/>
              <a:gd name="connsiteY0" fmla="*/ 6858000 h 6858000"/>
              <a:gd name="connsiteX1" fmla="*/ 250033 w 500066"/>
              <a:gd name="connsiteY1" fmla="*/ 0 h 6858000"/>
              <a:gd name="connsiteX2" fmla="*/ 500066 w 500066"/>
              <a:gd name="connsiteY2" fmla="*/ 6858000 h 6858000"/>
              <a:gd name="connsiteX3" fmla="*/ 0 w 500066"/>
              <a:gd name="connsiteY3" fmla="*/ 6858000 h 6858000"/>
              <a:gd name="connsiteX0" fmla="*/ 1638757 w 2138823"/>
              <a:gd name="connsiteY0" fmla="*/ 6876288 h 6876288"/>
              <a:gd name="connsiteX1" fmla="*/ 0 w 2138823"/>
              <a:gd name="connsiteY1" fmla="*/ 0 h 6876288"/>
              <a:gd name="connsiteX2" fmla="*/ 2138823 w 2138823"/>
              <a:gd name="connsiteY2" fmla="*/ 6876288 h 6876288"/>
              <a:gd name="connsiteX3" fmla="*/ 1638757 w 2138823"/>
              <a:gd name="connsiteY3" fmla="*/ 6876288 h 6876288"/>
              <a:gd name="connsiteX0" fmla="*/ 1662729 w 2162795"/>
              <a:gd name="connsiteY0" fmla="*/ 6885432 h 6885432"/>
              <a:gd name="connsiteX1" fmla="*/ 0 w 2162795"/>
              <a:gd name="connsiteY1" fmla="*/ 0 h 6885432"/>
              <a:gd name="connsiteX2" fmla="*/ 2162795 w 2162795"/>
              <a:gd name="connsiteY2" fmla="*/ 6885432 h 6885432"/>
              <a:gd name="connsiteX3" fmla="*/ 1662729 w 2162795"/>
              <a:gd name="connsiteY3" fmla="*/ 6885432 h 6885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795" h="6885432">
                <a:moveTo>
                  <a:pt x="1662729" y="6885432"/>
                </a:moveTo>
                <a:lnTo>
                  <a:pt x="0" y="0"/>
                </a:lnTo>
                <a:lnTo>
                  <a:pt x="2162795" y="6885432"/>
                </a:lnTo>
                <a:lnTo>
                  <a:pt x="1662729" y="6885432"/>
                </a:lnTo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70586" y="2919309"/>
            <a:ext cx="9635703" cy="957706"/>
          </a:xfrm>
        </p:spPr>
        <p:txBody>
          <a:bodyPr>
            <a:noAutofit/>
          </a:bodyPr>
          <a:lstStyle>
            <a:lvl1pPr algn="l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70586" y="3890286"/>
            <a:ext cx="9631127" cy="46740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82A27DF-FC33-4C05-96AC-ECA7B11A9C6B}" type="datetime1">
              <a:rPr lang="ko-KR" altLang="en-US"/>
              <a:pPr>
                <a:defRPr lang="ko-KR" altLang="en-US"/>
              </a:pPr>
              <a:t>2020-09-22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7" name="자유형 6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  <a:alpha val="58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8" name="자유형 7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1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 8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rgbClr val="B6B8BA">
                <a:alpha val="38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 9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2">
                <a:lumMod val="50000"/>
                <a:lumOff val="50000"/>
                <a:alpha val="6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 10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0199" y="2673355"/>
            <a:ext cx="11531599" cy="1470025"/>
          </a:xfrm>
        </p:spPr>
        <p:txBody>
          <a:bodyPr/>
          <a:lstStyle>
            <a:lvl1pPr algn="ctr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10BF683E-EC8C-4F1E-8017-25E57E2CE77B}" type="datetime1">
              <a:rPr lang="ko-KR" altLang="en-US"/>
              <a:pPr>
                <a:defRPr lang="ko-KR" altLang="en-US"/>
              </a:pPr>
              <a:t>2020-09-22</a:t>
            </a:fld>
            <a:endParaRPr lang="en-US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8" name="자유형 7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49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B6B8BA">
                  <a:alpha val="59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2" name="자유형 11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49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5">
                  <a:alpha val="71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2695" y="1121212"/>
            <a:ext cx="7837714" cy="1143000"/>
          </a:xfrm>
        </p:spPr>
        <p:txBody>
          <a:bodyPr/>
          <a:lstStyle>
            <a:lvl1pPr algn="l"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4"/>
          </p:nvPr>
        </p:nvSpPr>
        <p:spPr>
          <a:xfrm>
            <a:off x="2542710" y="2286007"/>
            <a:ext cx="7839569" cy="3429009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FDD8E82-9EDF-4A21-8052-950E349A4E6B}" type="datetime1">
              <a:rPr lang="ko-KR" altLang="en-US"/>
              <a:pPr>
                <a:defRPr lang="ko-KR" altLang="en-US"/>
              </a:pPr>
              <a:t>2020-09-22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0800000" flipH="1">
            <a:off x="10430936" y="4214817"/>
            <a:ext cx="1780898" cy="2672210"/>
            <a:chOff x="7830097" y="-3175"/>
            <a:chExt cx="1335674" cy="3646465"/>
          </a:xfrm>
        </p:grpSpPr>
        <p:sp>
          <p:nvSpPr>
            <p:cNvPr id="8" name="자유형 7"/>
            <p:cNvSpPr/>
            <p:nvPr/>
          </p:nvSpPr>
          <p:spPr>
            <a:xfrm>
              <a:off x="7858910" y="-3175"/>
              <a:ext cx="1290865" cy="2960833"/>
            </a:xfrm>
            <a:custGeom>
              <a:avLst/>
              <a:gdLst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3062 w 2623457"/>
                <a:gd name="connsiteY2" fmla="*/ 0 h 6063342"/>
                <a:gd name="connsiteX3" fmla="*/ 174172 w 2623457"/>
                <a:gd name="connsiteY3" fmla="*/ 0 h 6063342"/>
                <a:gd name="connsiteX4" fmla="*/ 1556657 w 2623457"/>
                <a:gd name="connsiteY4" fmla="*/ 1545771 h 6063342"/>
                <a:gd name="connsiteX5" fmla="*/ 2623457 w 2623457"/>
                <a:gd name="connsiteY5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85682 h 6085682"/>
                <a:gd name="connsiteX1" fmla="*/ 0 w 2623457"/>
                <a:gd name="connsiteY1" fmla="*/ 22340 h 6085682"/>
                <a:gd name="connsiteX2" fmla="*/ 667 w 2623457"/>
                <a:gd name="connsiteY2" fmla="*/ 0 h 6085682"/>
                <a:gd name="connsiteX3" fmla="*/ 183682 w 2623457"/>
                <a:gd name="connsiteY3" fmla="*/ 9574 h 6085682"/>
                <a:gd name="connsiteX4" fmla="*/ 1556657 w 2623457"/>
                <a:gd name="connsiteY4" fmla="*/ 1568111 h 6085682"/>
                <a:gd name="connsiteX5" fmla="*/ 2623457 w 2623457"/>
                <a:gd name="connsiteY5" fmla="*/ 6085682 h 6085682"/>
                <a:gd name="connsiteX0" fmla="*/ 3030086 w 3030086"/>
                <a:gd name="connsiteY0" fmla="*/ 7076027 h 7076027"/>
                <a:gd name="connsiteX1" fmla="*/ 406629 w 3030086"/>
                <a:gd name="connsiteY1" fmla="*/ 1012685 h 7076027"/>
                <a:gd name="connsiteX2" fmla="*/ 590311 w 3030086"/>
                <a:gd name="connsiteY2" fmla="*/ 999919 h 7076027"/>
                <a:gd name="connsiteX3" fmla="*/ 1963286 w 3030086"/>
                <a:gd name="connsiteY3" fmla="*/ 2558456 h 7076027"/>
                <a:gd name="connsiteX4" fmla="*/ 3030086 w 3030086"/>
                <a:gd name="connsiteY4" fmla="*/ 7076027 h 7076027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30614 w 2630614"/>
                <a:gd name="connsiteY0" fmla="*/ 6076108 h 6076108"/>
                <a:gd name="connsiteX1" fmla="*/ 0 w 2630614"/>
                <a:gd name="connsiteY1" fmla="*/ 5585 h 6076108"/>
                <a:gd name="connsiteX2" fmla="*/ 190839 w 2630614"/>
                <a:gd name="connsiteY2" fmla="*/ 0 h 6076108"/>
                <a:gd name="connsiteX3" fmla="*/ 1563814 w 2630614"/>
                <a:gd name="connsiteY3" fmla="*/ 1558537 h 6076108"/>
                <a:gd name="connsiteX4" fmla="*/ 2630614 w 2630614"/>
                <a:gd name="connsiteY4" fmla="*/ 6076108 h 6076108"/>
                <a:gd name="connsiteX0" fmla="*/ 2635390 w 2635390"/>
                <a:gd name="connsiteY0" fmla="*/ 6076108 h 6076108"/>
                <a:gd name="connsiteX1" fmla="*/ 0 w 2635390"/>
                <a:gd name="connsiteY1" fmla="*/ 797 h 6076108"/>
                <a:gd name="connsiteX2" fmla="*/ 195615 w 2635390"/>
                <a:gd name="connsiteY2" fmla="*/ 0 h 6076108"/>
                <a:gd name="connsiteX3" fmla="*/ 1568590 w 2635390"/>
                <a:gd name="connsiteY3" fmla="*/ 1558537 h 6076108"/>
                <a:gd name="connsiteX4" fmla="*/ 2635390 w 2635390"/>
                <a:gd name="connsiteY4" fmla="*/ 6076108 h 607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390" h="6076108">
                  <a:moveTo>
                    <a:pt x="2635390" y="6076108"/>
                  </a:moveTo>
                  <a:lnTo>
                    <a:pt x="0" y="797"/>
                  </a:lnTo>
                  <a:lnTo>
                    <a:pt x="195615" y="0"/>
                  </a:lnTo>
                  <a:lnTo>
                    <a:pt x="1568590" y="1558537"/>
                  </a:lnTo>
                  <a:lnTo>
                    <a:pt x="2635390" y="607610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 8"/>
            <p:cNvSpPr/>
            <p:nvPr/>
          </p:nvSpPr>
          <p:spPr>
            <a:xfrm>
              <a:off x="8617016" y="737400"/>
              <a:ext cx="543423" cy="2244786"/>
            </a:xfrm>
            <a:custGeom>
              <a:avLst/>
              <a:gdLst>
                <a:gd name="connsiteX0" fmla="*/ 0 w 1088572"/>
                <a:gd name="connsiteY0" fmla="*/ 0 h 4582886"/>
                <a:gd name="connsiteX1" fmla="*/ 1088572 w 1088572"/>
                <a:gd name="connsiteY1" fmla="*/ 1186543 h 4582886"/>
                <a:gd name="connsiteX2" fmla="*/ 1088572 w 1088572"/>
                <a:gd name="connsiteY2" fmla="*/ 4582886 h 4582886"/>
                <a:gd name="connsiteX3" fmla="*/ 0 w 1088572"/>
                <a:gd name="connsiteY3" fmla="*/ 0 h 458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8572" h="4582886">
                  <a:moveTo>
                    <a:pt x="0" y="0"/>
                  </a:moveTo>
                  <a:lnTo>
                    <a:pt x="1088572" y="1186543"/>
                  </a:lnTo>
                  <a:lnTo>
                    <a:pt x="1088572" y="4582886"/>
                  </a:lnTo>
                  <a:lnTo>
                    <a:pt x="0" y="0"/>
                  </a:lnTo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7956911" y="-1619"/>
              <a:ext cx="671047" cy="757711"/>
            </a:xfrm>
            <a:custGeom>
              <a:avLst/>
              <a:gdLst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69988 w 1369988"/>
                <a:gd name="connsiteY0" fmla="*/ 1546919 h 1546919"/>
                <a:gd name="connsiteX1" fmla="*/ 1023257 w 1369988"/>
                <a:gd name="connsiteY1" fmla="*/ 0 h 1546919"/>
                <a:gd name="connsiteX2" fmla="*/ 0 w 1369988"/>
                <a:gd name="connsiteY2" fmla="*/ 0 h 1546919"/>
                <a:gd name="connsiteX3" fmla="*/ 1369988 w 1369988"/>
                <a:gd name="connsiteY3" fmla="*/ 1546919 h 154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988" h="1546919">
                  <a:moveTo>
                    <a:pt x="1369988" y="1546919"/>
                  </a:moveTo>
                  <a:lnTo>
                    <a:pt x="1023257" y="0"/>
                  </a:lnTo>
                  <a:lnTo>
                    <a:pt x="0" y="0"/>
                  </a:lnTo>
                  <a:lnTo>
                    <a:pt x="1369988" y="15469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8455711" y="-1619"/>
              <a:ext cx="710060" cy="1329898"/>
            </a:xfrm>
            <a:custGeom>
              <a:avLst/>
              <a:gdLst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0 w 1436914"/>
                <a:gd name="connsiteY4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49636"/>
                <a:gd name="connsiteY0" fmla="*/ 0 h 2715079"/>
                <a:gd name="connsiteX1" fmla="*/ 339294 w 1449636"/>
                <a:gd name="connsiteY1" fmla="*/ 1528536 h 2715079"/>
                <a:gd name="connsiteX2" fmla="*/ 1449636 w 1449636"/>
                <a:gd name="connsiteY2" fmla="*/ 2715079 h 2715079"/>
                <a:gd name="connsiteX3" fmla="*/ 1427865 w 1449636"/>
                <a:gd name="connsiteY3" fmla="*/ 4536 h 2715079"/>
                <a:gd name="connsiteX4" fmla="*/ 1421515 w 1449636"/>
                <a:gd name="connsiteY4" fmla="*/ 0 h 2715079"/>
                <a:gd name="connsiteX5" fmla="*/ 0 w 1449636"/>
                <a:gd name="connsiteY5" fmla="*/ 0 h 27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636" h="2715079">
                  <a:moveTo>
                    <a:pt x="0" y="0"/>
                  </a:moveTo>
                  <a:lnTo>
                    <a:pt x="339294" y="1528536"/>
                  </a:lnTo>
                  <a:lnTo>
                    <a:pt x="1449636" y="2715079"/>
                  </a:lnTo>
                  <a:lnTo>
                    <a:pt x="1427865" y="4536"/>
                  </a:lnTo>
                  <a:lnTo>
                    <a:pt x="1421515" y="0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7830097" y="-1619"/>
              <a:ext cx="1325010" cy="3644909"/>
            </a:xfrm>
            <a:custGeom>
              <a:avLst/>
              <a:gdLst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49993 w 2705100"/>
                <a:gd name="connsiteY2" fmla="*/ 9525 h 6867525"/>
                <a:gd name="connsiteX3" fmla="*/ 0 w 2705100"/>
                <a:gd name="connsiteY3" fmla="*/ 9525 h 6867525"/>
                <a:gd name="connsiteX4" fmla="*/ 2295525 w 2705100"/>
                <a:gd name="connsiteY4" fmla="*/ 6858000 h 6867525"/>
                <a:gd name="connsiteX5" fmla="*/ 2695575 w 2705100"/>
                <a:gd name="connsiteY5" fmla="*/ 6867525 h 6867525"/>
                <a:gd name="connsiteX6" fmla="*/ 2705100 w 2705100"/>
                <a:gd name="connsiteY6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295525 w 2705100"/>
                <a:gd name="connsiteY3" fmla="*/ 6848475 h 6858000"/>
                <a:gd name="connsiteX4" fmla="*/ 2695575 w 2705100"/>
                <a:gd name="connsiteY4" fmla="*/ 6858000 h 6858000"/>
                <a:gd name="connsiteX5" fmla="*/ 2705100 w 2705100"/>
                <a:gd name="connsiteY5" fmla="*/ 6076950 h 6858000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695575 w 2705100"/>
                <a:gd name="connsiteY3" fmla="*/ 6858000 h 6858000"/>
                <a:gd name="connsiteX4" fmla="*/ 2705100 w 2705100"/>
                <a:gd name="connsiteY4" fmla="*/ 6076950 h 6858000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5100" h="7441333">
                  <a:moveTo>
                    <a:pt x="2705100" y="6076950"/>
                  </a:moveTo>
                  <a:lnTo>
                    <a:pt x="64280" y="0"/>
                  </a:lnTo>
                  <a:lnTo>
                    <a:pt x="0" y="0"/>
                  </a:lnTo>
                  <a:lnTo>
                    <a:pt x="2695576" y="7441333"/>
                  </a:lnTo>
                  <a:cubicBezTo>
                    <a:pt x="2698751" y="6986539"/>
                    <a:pt x="2701925" y="6531744"/>
                    <a:pt x="2705100" y="6076950"/>
                  </a:cubicBezTo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63098" y="274638"/>
            <a:ext cx="20192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712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6753771-9475-4309-9B2C-4F43EB0294C6}" type="datetime1">
              <a:rPr lang="ko-KR" altLang="en-US"/>
              <a:pPr>
                <a:defRPr lang="ko-KR" altLang="en-US"/>
              </a:pPr>
              <a:t>2020-09-22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EA2121F7-E20F-43B2-B3C6-C7E51EA698C5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DAC1609-63DC-4238-90D7-BDA4CCE7E5D2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8" name="자유형 7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40000"/>
                <a:lumOff val="60000"/>
                <a:alpha val="39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 8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3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 9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 10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1">
                <a:alpha val="74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 11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3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1962" y="2357419"/>
            <a:ext cx="10363199" cy="928705"/>
          </a:xfrm>
        </p:spPr>
        <p:txBody>
          <a:bodyPr anchor="t"/>
          <a:lstStyle>
            <a:lvl1pPr algn="l">
              <a:defRPr sz="5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61962" y="1807030"/>
            <a:ext cx="10363199" cy="550390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1794FCA-B30B-4B0B-A06E-872BCCC939B8}" type="datetime1">
              <a:rPr lang="ko-KR" altLang="en-US"/>
              <a:pPr>
                <a:defRPr lang="ko-KR" altLang="en-US"/>
              </a:pPr>
              <a:t>2020-09-22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2B4FBC9-0152-4321-B5AE-8A4D40C68623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5271060-A817-4E00-9021-886881503EBB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214422"/>
            <a:ext cx="10972799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47ABBE4F-A180-451B-976B-207E95DDA7FB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0DB8ECF-E18C-4D8D-A7A0-FA2FABCA5290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각 삼각형 19"/>
          <p:cNvSpPr/>
          <p:nvPr/>
        </p:nvSpPr>
        <p:spPr>
          <a:xfrm rot="5400000">
            <a:off x="-3300803" y="3300663"/>
            <a:ext cx="6887028" cy="2857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21" name="그룹 20"/>
          <p:cNvGrpSpPr/>
          <p:nvPr/>
        </p:nvGrpSpPr>
        <p:grpSpPr>
          <a:xfrm flipH="1">
            <a:off x="-2" y="0"/>
            <a:ext cx="12192001" cy="6858001"/>
            <a:chOff x="-1" y="0"/>
            <a:chExt cx="9144001" cy="6858001"/>
          </a:xfrm>
        </p:grpSpPr>
        <p:sp>
          <p:nvSpPr>
            <p:cNvPr id="22" name="자유형 2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chemeClr val="accent2">
                <a:lumMod val="50000"/>
                <a:lumOff val="50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24" name="자유형 23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chemeClr val="accent2">
                  <a:lumMod val="25000"/>
                  <a:lumOff val="75000"/>
                  <a:alpha val="32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7" name="자유형 26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9" name="자유형 28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463" y="4772044"/>
            <a:ext cx="868010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952463" y="584219"/>
            <a:ext cx="868010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2463" y="5338782"/>
            <a:ext cx="868010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8" name="날짜 개체 틀 17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8C9FE912-2C94-4152-970B-97CA7CEA7709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교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자유형 99"/>
          <p:cNvSpPr/>
          <p:nvPr/>
        </p:nvSpPr>
        <p:spPr>
          <a:xfrm>
            <a:off x="1732842" y="3147876"/>
            <a:ext cx="6308395" cy="3037101"/>
          </a:xfrm>
          <a:custGeom>
            <a:avLst/>
            <a:gdLst>
              <a:gd name="connsiteX0" fmla="*/ 0 w 4175"/>
              <a:gd name="connsiteY0" fmla="*/ 0 h 2538"/>
              <a:gd name="connsiteX1" fmla="*/ 12 w 4175"/>
              <a:gd name="connsiteY1" fmla="*/ 44 h 2538"/>
              <a:gd name="connsiteX2" fmla="*/ 685 w 4175"/>
              <a:gd name="connsiteY2" fmla="*/ 2538 h 2538"/>
              <a:gd name="connsiteX3" fmla="*/ 4175 w 4175"/>
              <a:gd name="connsiteY3" fmla="*/ 1923 h 2538"/>
              <a:gd name="connsiteX4" fmla="*/ 25 w 4175"/>
              <a:gd name="connsiteY4" fmla="*/ 11 h 2538"/>
              <a:gd name="connsiteX5" fmla="*/ 0 w 4175"/>
              <a:gd name="connsiteY5" fmla="*/ 0 h 2538"/>
              <a:gd name="connsiteX0" fmla="*/ 0 w 4003"/>
              <a:gd name="connsiteY0" fmla="*/ 0 h 2538"/>
              <a:gd name="connsiteX1" fmla="*/ 12 w 4003"/>
              <a:gd name="connsiteY1" fmla="*/ 44 h 2538"/>
              <a:gd name="connsiteX2" fmla="*/ 685 w 4003"/>
              <a:gd name="connsiteY2" fmla="*/ 2538 h 2538"/>
              <a:gd name="connsiteX3" fmla="*/ 4003 w 4003"/>
              <a:gd name="connsiteY3" fmla="*/ 1844 h 2538"/>
              <a:gd name="connsiteX4" fmla="*/ 25 w 4003"/>
              <a:gd name="connsiteY4" fmla="*/ 11 h 2538"/>
              <a:gd name="connsiteX5" fmla="*/ 0 w 4003"/>
              <a:gd name="connsiteY5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553 w 4531"/>
              <a:gd name="connsiteY0" fmla="*/ 0 h 2527"/>
              <a:gd name="connsiteX1" fmla="*/ 1213 w 4531"/>
              <a:gd name="connsiteY1" fmla="*/ 2527 h 2527"/>
              <a:gd name="connsiteX2" fmla="*/ 4531 w 4531"/>
              <a:gd name="connsiteY2" fmla="*/ 1833 h 2527"/>
              <a:gd name="connsiteX3" fmla="*/ 553 w 4531"/>
              <a:gd name="connsiteY3" fmla="*/ 0 h 2527"/>
              <a:gd name="connsiteX0" fmla="*/ 3 w 3981"/>
              <a:gd name="connsiteY0" fmla="*/ 0 h 2527"/>
              <a:gd name="connsiteX1" fmla="*/ 663 w 3981"/>
              <a:gd name="connsiteY1" fmla="*/ 2527 h 2527"/>
              <a:gd name="connsiteX2" fmla="*/ 3981 w 3981"/>
              <a:gd name="connsiteY2" fmla="*/ 1833 h 2527"/>
              <a:gd name="connsiteX3" fmla="*/ 3 w 3981"/>
              <a:gd name="connsiteY3" fmla="*/ 0 h 2527"/>
              <a:gd name="connsiteX0" fmla="*/ 0 w 3978"/>
              <a:gd name="connsiteY0" fmla="*/ 0 h 2527"/>
              <a:gd name="connsiteX1" fmla="*/ 660 w 3978"/>
              <a:gd name="connsiteY1" fmla="*/ 2527 h 2527"/>
              <a:gd name="connsiteX2" fmla="*/ 3978 w 3978"/>
              <a:gd name="connsiteY2" fmla="*/ 1833 h 2527"/>
              <a:gd name="connsiteX3" fmla="*/ 0 w 3978"/>
              <a:gd name="connsiteY3" fmla="*/ 0 h 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" h="2527">
                <a:moveTo>
                  <a:pt x="0" y="0"/>
                </a:moveTo>
                <a:cubicBezTo>
                  <a:pt x="90" y="449"/>
                  <a:pt x="484" y="1911"/>
                  <a:pt x="660" y="2527"/>
                </a:cubicBezTo>
                <a:lnTo>
                  <a:pt x="3978" y="1833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20000"/>
              <a:lumOff val="80000"/>
              <a:alpha val="26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107" name="그룹 10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102" name="자유형 10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15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98" name="자유형 97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  <a:alpha val="31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9" name="자유형 98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C6C8CA">
                  <a:alpha val="17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1" name="자유형 100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6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3" name="자유형 10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27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7" name="자유형 96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  <a:p>
            <a:pPr lvl="8">
              <a:defRPr lang="ko-KR" altLang="en-US"/>
            </a:pPr>
            <a:endParaRPr lang="en-US" alt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D839B8E-F55D-4BF8-852C-25AF74D46B3E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ransition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8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66700" indent="-30670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80000"/>
        <a:buFont typeface="Wingdings 3"/>
        <a:buChar char="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–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6pPr>
      <a:lvl7pPr marL="1349375" indent="-188913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tabLst>
          <a:tab pos="1349375" algn="l"/>
        </a:tabLst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7pPr>
      <a:lvl8pPr marL="1524000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Relationship Id="rId3" Type="http://schemas.openxmlformats.org/officeDocument/2006/relationships/image" Target="../media/image21.jpeg"  /><Relationship Id="rId4" Type="http://schemas.openxmlformats.org/officeDocument/2006/relationships/image" Target="../media/image2.jpeg"  /><Relationship Id="rId5" Type="http://schemas.openxmlformats.org/officeDocument/2006/relationships/image" Target="../media/image2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Relationship Id="rId3" Type="http://schemas.openxmlformats.org/officeDocument/2006/relationships/image" Target="../media/image2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1.mp4"  /><Relationship Id="rId3" Type="http://schemas.microsoft.com/office/2007/relationships/media" Target="../media/media2.mp4"  /><Relationship Id="rId4" Type="http://schemas.openxmlformats.org/officeDocument/2006/relationships/image" Target="../media/image25.png"  /><Relationship Id="rId5" Type="http://schemas.openxmlformats.org/officeDocument/2006/relationships/video" Target="../media/media3.mp4"  /><Relationship Id="rId6" Type="http://schemas.microsoft.com/office/2007/relationships/media" Target="../media/media4.mp4"  /><Relationship Id="rId7" Type="http://schemas.openxmlformats.org/officeDocument/2006/relationships/image" Target="../media/image2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5.mp4"  /><Relationship Id="rId3" Type="http://schemas.microsoft.com/office/2007/relationships/media" Target="../media/media6.mp4"  /><Relationship Id="rId4" Type="http://schemas.openxmlformats.org/officeDocument/2006/relationships/image" Target="../media/image27.png"  /><Relationship Id="rId5" Type="http://schemas.openxmlformats.org/officeDocument/2006/relationships/video" Target="../media/media7.mp4"  /><Relationship Id="rId6" Type="http://schemas.microsoft.com/office/2007/relationships/media" Target="../media/media8.mp4"  /><Relationship Id="rId7" Type="http://schemas.openxmlformats.org/officeDocument/2006/relationships/image" Target="../media/image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Relationship Id="rId3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인공지능 헬스트레이너 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75162" y="3785141"/>
            <a:ext cx="9631127" cy="2647357"/>
          </a:xfrm>
        </p:spPr>
        <p:txBody>
          <a:bodyPr/>
          <a:lstStyle/>
          <a:p>
            <a:pPr algn="r">
              <a:defRPr/>
            </a:pPr>
            <a:r>
              <a:rPr lang="ko-KR" altLang="en-US"/>
              <a:t>인공지능 헬스트레이너</a:t>
            </a:r>
            <a:endParaRPr lang="ko-KR" altLang="en-US"/>
          </a:p>
          <a:p>
            <a:pPr algn="r">
              <a:defRPr/>
            </a:pPr>
            <a:r>
              <a:rPr lang="en-US" altLang="ko-KR"/>
              <a:t>201704082</a:t>
            </a:r>
            <a:r>
              <a:rPr lang="ko-KR" altLang="en-US"/>
              <a:t> 오세훈</a:t>
            </a:r>
            <a:endParaRPr lang="ko-KR" altLang="en-US"/>
          </a:p>
          <a:p>
            <a:pPr algn="r">
              <a:defRPr/>
            </a:pPr>
            <a:r>
              <a:rPr lang="en-US" altLang="ko-KR"/>
              <a:t>201518022</a:t>
            </a:r>
            <a:r>
              <a:rPr lang="ko-KR" altLang="en-US"/>
              <a:t> 김은혜</a:t>
            </a:r>
            <a:endParaRPr lang="ko-KR" altLang="en-US"/>
          </a:p>
          <a:p>
            <a:pPr algn="r">
              <a:defRPr/>
            </a:pPr>
            <a:endParaRPr lang="ko-KR" altLang="en-US"/>
          </a:p>
          <a:p>
            <a:pPr algn="r">
              <a:defRPr/>
            </a:pPr>
            <a:r>
              <a:rPr lang="ko-KR" altLang="en-US"/>
              <a:t>                   </a:t>
            </a:r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/>
        </p:nvSpPr>
        <p:spPr>
          <a:xfrm>
            <a:off x="2270586" y="2066292"/>
            <a:ext cx="9635703" cy="95770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400" b="0" i="0" u="none" strike="noStrike" kern="1200" cap="none" spc="0" normalizeH="0" baseline="0" mc:Ignorable="hp" hp:hslEmbossed="0">
                <a:solidFill>
                  <a:srgbClr val="716340"/>
                </a:solidFill>
                <a:latin typeface="Arial"/>
                <a:ea typeface="한컴 윤고딕 240"/>
                <a:cs typeface="한컴 윤고딕 240"/>
              </a:rPr>
              <a:t>캡스톤 디자인 </a:t>
            </a:r>
            <a:endParaRPr xmlns:mc="http://schemas.openxmlformats.org/markup-compatibility/2006" xmlns:hp="http://schemas.haansoft.com/office/presentation/8.0" kumimoji="0" lang="ko-KR" altLang="en-US" sz="5400" b="0" i="0" u="none" strike="noStrike" kern="1200" cap="none" spc="0" normalizeH="0" baseline="0" mc:Ignorable="hp" hp:hslEmbossed="0">
              <a:solidFill>
                <a:srgbClr val="716340"/>
              </a:solidFill>
              <a:latin typeface="Arial"/>
              <a:ea typeface="한컴 윤고딕 240"/>
              <a:cs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8289" y="1442072"/>
            <a:ext cx="5577711" cy="43510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음성 파일 만들기 </a:t>
            </a:r>
            <a:r>
              <a:rPr lang="en-US" altLang="ko-KR"/>
              <a:t>(</a:t>
            </a:r>
            <a:r>
              <a:rPr lang="ko-KR" altLang="en-US"/>
              <a:t>텍스트 </a:t>
            </a:r>
            <a:r>
              <a:rPr lang="en-US" altLang="ko-KR"/>
              <a:t>-&gt;</a:t>
            </a:r>
            <a:r>
              <a:rPr lang="ko-KR" altLang="en-US"/>
              <a:t> 음성 변환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12" name=""/>
          <p:cNvSpPr txBox="1"/>
          <p:nvPr/>
        </p:nvSpPr>
        <p:spPr>
          <a:xfrm>
            <a:off x="518289" y="5793150"/>
            <a:ext cx="5577711" cy="64384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moba Xterm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이라는 프로그램을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이용해서 텍스트를 음성으로 바꿔줍니다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pic>
        <p:nvPicPr>
          <p:cNvPr id="22" name=""/>
          <p:cNvPicPr>
            <a:picLocks noGrp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061137"/>
            <a:ext cx="5664201" cy="1781423"/>
          </a:xfrm>
          <a:prstGeom prst="rect">
            <a:avLst/>
          </a:prstGeom>
        </p:spPr>
      </p:pic>
      <p:sp>
        <p:nvSpPr>
          <p:cNvPr id="23" name=""/>
          <p:cNvSpPr/>
          <p:nvPr/>
        </p:nvSpPr>
        <p:spPr>
          <a:xfrm>
            <a:off x="6505670" y="4423157"/>
            <a:ext cx="831146" cy="257045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6096000" y="4842561"/>
            <a:ext cx="5638798" cy="6419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그러면 최종적으로 위와 같은 이름을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가진 음성파일이 생성됩니다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442072"/>
            <a:ext cx="5005806" cy="1619065"/>
          </a:xfrm>
          <a:prstGeom prst="rect">
            <a:avLst/>
          </a:prstGeom>
        </p:spPr>
      </p:pic>
      <p:sp>
        <p:nvSpPr>
          <p:cNvPr id="26" name=""/>
          <p:cNvSpPr/>
          <p:nvPr/>
        </p:nvSpPr>
        <p:spPr>
          <a:xfrm>
            <a:off x="6942941" y="2683050"/>
            <a:ext cx="831146" cy="257045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27" name=""/>
          <p:cNvSpPr/>
          <p:nvPr/>
        </p:nvSpPr>
        <p:spPr>
          <a:xfrm>
            <a:off x="6301641" y="2542334"/>
            <a:ext cx="2297262" cy="140716"/>
          </a:xfrm>
          <a:prstGeom prst="rect">
            <a:avLst/>
          </a:prstGeom>
          <a:noFill/>
          <a:ln w="38100" cap="flat" cmpd="sng" algn="ctr">
            <a:solidFill>
              <a:srgbClr val="008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8598904" y="2447139"/>
            <a:ext cx="3135894" cy="36083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8000"/>
                </a:solidFill>
                <a:latin typeface="Arial"/>
                <a:ea typeface="한컴 윤고딕 230"/>
                <a:cs typeface="Arial"/>
              </a:rPr>
              <a:t>해당 텍스트를 음성으로 출력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8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29" name=""/>
          <p:cNvSpPr/>
          <p:nvPr/>
        </p:nvSpPr>
        <p:spPr>
          <a:xfrm>
            <a:off x="6096000" y="1442072"/>
            <a:ext cx="5638798" cy="161906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6096000" y="1063586"/>
            <a:ext cx="5664202" cy="36325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텍스트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 음성변환 코드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7774087" y="2698521"/>
            <a:ext cx="3559228" cy="36662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해당 이름을 가진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mp3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파일 생성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</a:t>
            </a:r>
            <a:r>
              <a:rPr lang="ko-KR" altLang="en-US"/>
              <a:t>인공지능 실행 웹사이트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/>
          <a:lstStyle/>
          <a:p>
            <a:pPr lvl="0"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lvl="0">
              <a:defRPr/>
            </a:pPr>
            <a:endParaRPr lang="en-US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28337" y="2106064"/>
            <a:ext cx="7535326" cy="3943900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760996" y="1308100"/>
            <a:ext cx="10644604" cy="3663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인공지능 실행을 위한 웹사이트를 만들어 줍니다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3160664" y="2857722"/>
            <a:ext cx="3109352" cy="339428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</a:t>
            </a:r>
            <a:r>
              <a:rPr lang="ko-KR" altLang="en-US"/>
              <a:t>웹사이트 기본 코딩 수정 전</a:t>
            </a:r>
            <a:r>
              <a:rPr lang="en-US" altLang="ko-KR"/>
              <a:t>,</a:t>
            </a:r>
            <a:r>
              <a:rPr lang="ko-KR" altLang="en-US"/>
              <a:t> 후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257272" y="1588241"/>
            <a:ext cx="4563111" cy="419158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3637" y="1588241"/>
            <a:ext cx="4591690" cy="590632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32888" y="2838346"/>
            <a:ext cx="4011878" cy="2143332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05600" y="2838346"/>
            <a:ext cx="3667765" cy="2638793"/>
          </a:xfrm>
          <a:prstGeom prst="rect">
            <a:avLst/>
          </a:prstGeom>
        </p:spPr>
      </p:pic>
      <p:sp>
        <p:nvSpPr>
          <p:cNvPr id="10" name=""/>
          <p:cNvSpPr txBox="1"/>
          <p:nvPr/>
        </p:nvSpPr>
        <p:spPr>
          <a:xfrm>
            <a:off x="1257272" y="5914242"/>
            <a:ext cx="4563111" cy="36082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수정 전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6272217" y="5914242"/>
            <a:ext cx="4563111" cy="36082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수정 후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 </a:t>
            </a:r>
            <a:r>
              <a:rPr lang="ko-KR" altLang="en-US"/>
              <a:t>안드로이드 어플 </a:t>
            </a:r>
            <a:r>
              <a:rPr lang="en-US" altLang="ko-KR"/>
              <a:t>(</a:t>
            </a:r>
            <a:r>
              <a:rPr lang="ko-KR" altLang="en-US"/>
              <a:t>실행 인터페이스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799" y="1184563"/>
            <a:ext cx="2160270" cy="4488872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74528" y="1184563"/>
            <a:ext cx="2160270" cy="4488872"/>
          </a:xfrm>
          <a:prstGeom prst="rect">
            <a:avLst/>
          </a:prstGeom>
        </p:spPr>
      </p:pic>
      <p:cxnSp>
        <p:nvCxnSpPr>
          <p:cNvPr id="13" name=""/>
          <p:cNvCxnSpPr>
            <a:stCxn id="9" idx="3"/>
          </p:cNvCxnSpPr>
          <p:nvPr/>
        </p:nvCxnSpPr>
        <p:spPr>
          <a:xfrm>
            <a:off x="2592069" y="3429000"/>
            <a:ext cx="88759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"/>
          <p:cNvCxnSpPr/>
          <p:nvPr/>
        </p:nvCxnSpPr>
        <p:spPr>
          <a:xfrm>
            <a:off x="5639935" y="3429000"/>
            <a:ext cx="960210" cy="0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5" name=""/>
          <p:cNvCxnSpPr>
            <a:endCxn id="12" idx="1"/>
          </p:cNvCxnSpPr>
          <p:nvPr/>
        </p:nvCxnSpPr>
        <p:spPr>
          <a:xfrm>
            <a:off x="8760415" y="3429000"/>
            <a:ext cx="814114" cy="0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6" name=""/>
          <p:cNvSpPr/>
          <p:nvPr/>
        </p:nvSpPr>
        <p:spPr>
          <a:xfrm>
            <a:off x="1163566" y="3102680"/>
            <a:ext cx="696736" cy="652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/>
          <p:nvPr/>
        </p:nvSpPr>
        <p:spPr>
          <a:xfrm>
            <a:off x="9574528" y="2192338"/>
            <a:ext cx="396382" cy="361597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00145" y="1184563"/>
            <a:ext cx="2160270" cy="4488872"/>
          </a:xfrm>
          <a:prstGeom prst="rect">
            <a:avLst/>
          </a:prstGeom>
        </p:spPr>
      </p:pic>
      <p:sp>
        <p:nvSpPr>
          <p:cNvPr id="18" name=""/>
          <p:cNvSpPr/>
          <p:nvPr/>
        </p:nvSpPr>
        <p:spPr>
          <a:xfrm>
            <a:off x="6600145" y="2011539"/>
            <a:ext cx="2160270" cy="361597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79665" y="1184563"/>
            <a:ext cx="2160270" cy="4488872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3479665" y="2531886"/>
            <a:ext cx="2160270" cy="343958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5. </a:t>
            </a:r>
            <a:r>
              <a:rPr lang="ko-KR" altLang="en-US"/>
              <a:t>심박수 측정기</a:t>
            </a:r>
            <a:endParaRPr lang="ko-KR" altLang="en-US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403747"/>
            <a:ext cx="5400675" cy="4050506"/>
          </a:xfrm>
          <a:prstGeom prst="rect">
            <a:avLst/>
          </a:prstGeom>
        </p:spPr>
      </p:pic>
      <p:sp>
        <p:nvSpPr>
          <p:cNvPr id="21" name=""/>
          <p:cNvSpPr txBox="1"/>
          <p:nvPr/>
        </p:nvSpPr>
        <p:spPr>
          <a:xfrm>
            <a:off x="695324" y="5677326"/>
            <a:ext cx="10801352" cy="75226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200">
                <a:solidFill>
                  <a:srgbClr val="ff0000"/>
                </a:solidFill>
              </a:rPr>
              <a:t>운동을 하면서 심박수를 측정 할 수 있도록 </a:t>
            </a:r>
            <a:endParaRPr lang="ko-KR" altLang="en-US" sz="2200">
              <a:solidFill>
                <a:srgbClr val="ff0000"/>
              </a:solidFill>
            </a:endParaRPr>
          </a:p>
          <a:p>
            <a:pPr algn="ctr">
              <a:defRPr/>
            </a:pPr>
            <a:r>
              <a:rPr lang="ko-KR" altLang="en-US" sz="2200">
                <a:solidFill>
                  <a:srgbClr val="ff0000"/>
                </a:solidFill>
              </a:rPr>
              <a:t>아두이노를 이용해 심박수 측정기를 만들었습니다</a:t>
            </a:r>
            <a:r>
              <a:rPr lang="en-US" altLang="ko-KR" sz="2200">
                <a:solidFill>
                  <a:srgbClr val="ff0000"/>
                </a:solidFill>
              </a:rPr>
              <a:t>.</a:t>
            </a:r>
            <a:endParaRPr lang="en-US" altLang="ko-KR" sz="2200">
              <a:solidFill>
                <a:srgbClr val="ff0000"/>
              </a:solidFill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324" y="1392339"/>
            <a:ext cx="5400675" cy="4073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6.</a:t>
            </a:r>
            <a:r>
              <a:rPr lang="ko-KR" altLang="en-US"/>
              <a:t> 인공지능에 동작 인식을 통한 횟수 세기 추가</a:t>
            </a:r>
            <a:endParaRPr lang="ko-KR" altLang="en-US"/>
          </a:p>
        </p:txBody>
      </p:sp>
      <p:pic>
        <p:nvPicPr>
          <p:cNvPr id="3" name="소리 o.mp4">
            <a:hlinkClick r:id="" action="ppaction://media"/>
          </p:cNvPr>
          <p:cNvPicPr>
            <a:picLocks noRo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6379540" y="2073087"/>
            <a:ext cx="5400675" cy="3060382"/>
          </a:xfrm>
          <a:prstGeom prst="rect">
            <a:avLst/>
          </a:prstGeom>
        </p:spPr>
      </p:pic>
      <p:pic>
        <p:nvPicPr>
          <p:cNvPr id="4" name="수정 전 소리x.mp4">
            <a:hlinkClick r:id="" action="ppaction://media"/>
          </p:cNvPr>
          <p:cNvPicPr>
            <a:picLocks noRo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431799" y="2073087"/>
            <a:ext cx="5400675" cy="3060382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850580" y="5609104"/>
            <a:ext cx="4563112" cy="3619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수정 전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횟수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x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6798322" y="5609104"/>
            <a:ext cx="4563112" cy="3619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수정 후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횟수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o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89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/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71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6.</a:t>
            </a:r>
            <a:r>
              <a:rPr lang="ko-KR" altLang="en-US"/>
              <a:t> 인공지능에 잘 못된 자세 학습 추가</a:t>
            </a:r>
            <a:endParaRPr lang="ko-KR" altLang="en-US"/>
          </a:p>
        </p:txBody>
      </p:sp>
      <p:sp>
        <p:nvSpPr>
          <p:cNvPr id="1048635" name="TextBox 4"/>
          <p:cNvSpPr txBox="1"/>
          <p:nvPr/>
        </p:nvSpPr>
        <p:spPr>
          <a:xfrm>
            <a:off x="850580" y="4873998"/>
            <a:ext cx="4563112" cy="8915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수정 전</a:t>
            </a:r>
            <a:endParaRPr kumimoji="0" lang="ko-KR" altLang="en-US" sz="1800" b="1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1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올바른 자세가 아닐 경우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, </a:t>
            </a:r>
            <a:r>
              <a:rPr lang="ko-KR" altLang="en-US" b="1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미응답</a:t>
            </a:r>
            <a:endParaRPr kumimoji="0" lang="en-US" altLang="ko-KR" sz="1800" b="1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048636" name="TextBox 5"/>
          <p:cNvSpPr txBox="1"/>
          <p:nvPr/>
        </p:nvSpPr>
        <p:spPr>
          <a:xfrm>
            <a:off x="6640931" y="4873998"/>
            <a:ext cx="4837866" cy="145822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수정 후</a:t>
            </a:r>
            <a:endParaRPr kumimoji="0" lang="ko-KR" altLang="en-US" sz="1800" b="1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b="1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올바른 자세가 아닐 경우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,</a:t>
            </a:r>
            <a:endParaRPr kumimoji="0" lang="en-US" altLang="ko-KR" sz="1800" b="1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“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자세가 바르지 않습니다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.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똑바로 해주세요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.”</a:t>
            </a:r>
            <a:endParaRPr kumimoji="0" lang="en-US" altLang="ko-KR" sz="1800" b="1" i="0" u="none" strike="noStrike" kern="1200" cap="none" spc="0" normalizeH="0" baseline="0">
              <a:solidFill>
                <a:srgbClr val="0000ff"/>
              </a:solidFill>
              <a:latin typeface="Arial"/>
              <a:ea typeface="한컴 윤고딕 230"/>
              <a:cs typeface="Arial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</a:t>
            </a:r>
            <a:endParaRPr kumimoji="0" lang="en-US" altLang="ko-KR" sz="1800" b="1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pic>
        <p:nvPicPr>
          <p:cNvPr id="2097161" name="똑바로 영상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6416677" y="1129553"/>
            <a:ext cx="5318121" cy="3488358"/>
          </a:xfrm>
          <a:prstGeom prst="rect">
            <a:avLst/>
          </a:prstGeom>
        </p:spPr>
      </p:pic>
      <p:pic>
        <p:nvPicPr>
          <p:cNvPr id="2097162" name="똑바로 영상_1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488948" y="1129553"/>
            <a:ext cx="5286375" cy="3488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17" fill="hold"/>
                                        <p:tgtEl>
                                          <p:spTgt spid="2097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459" fill="hold"/>
                                        <p:tgtEl>
                                          <p:spTgt spid="2097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09716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097161"/>
                    </p:tgtEl>
                  </p:cond>
                </p:stCondLst>
                <p:endSync evt="end" delay="0"/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097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61"/>
                  </p:tgtEl>
                </p:cond>
              </p:nextCondLst>
            </p:seq>
            <p:video>
              <p:cMediaNode vol="100000">
                <p:cTn id="17" fill="hold" display="0">
                  <p:stCondLst>
                    <p:cond delay="indefinite"/>
                  </p:stCondLst>
                </p:cTn>
                <p:tgtEl>
                  <p:spTgt spid="209716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097162"/>
                    </p:tgtEl>
                  </p:cond>
                </p:stCondLst>
                <p:endSync evt="end" delay="0"/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097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6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제작 동기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작품 설명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제작과정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결과물 설명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작품설명</a:t>
            </a: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1953085" y="5403911"/>
            <a:ext cx="8260427" cy="10045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>
                <a:solidFill>
                  <a:srgbClr val="000000"/>
                </a:solidFill>
              </a:rPr>
              <a:t>인터넷이 연결 되있는 곳이면 어디서든지 컴퓨터나 스마트폰을 통해 음식 칼로리를 계산하고 운동의 자세를 교정하며 운동 횟수를 카운트 해주는 인공지능 헬스트레이너를 만들었습니다</a:t>
            </a:r>
            <a:r>
              <a:rPr lang="en-US" altLang="ko-KR" sz="2000">
                <a:solidFill>
                  <a:srgbClr val="000000"/>
                </a:solidFill>
              </a:rPr>
              <a:t>.</a:t>
            </a:r>
            <a:endParaRPr lang="en-US" altLang="ko-KR" sz="2000">
              <a:solidFill>
                <a:srgbClr val="000000"/>
              </a:solidFill>
            </a:endParaRPr>
          </a:p>
        </p:txBody>
      </p:sp>
      <p:grpSp>
        <p:nvGrpSpPr>
          <p:cNvPr id="23" name=""/>
          <p:cNvGrpSpPr/>
          <p:nvPr/>
        </p:nvGrpSpPr>
        <p:grpSpPr>
          <a:xfrm rot="0">
            <a:off x="1953084" y="1063586"/>
            <a:ext cx="8260427" cy="4121727"/>
            <a:chOff x="2441618" y="1063585"/>
            <a:chExt cx="8260427" cy="4121727"/>
          </a:xfrm>
        </p:grpSpPr>
        <p:pic>
          <p:nvPicPr>
            <p:cNvPr id="20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25200" y="1063586"/>
              <a:ext cx="6276845" cy="4121727"/>
            </a:xfrm>
            <a:prstGeom prst="rect">
              <a:avLst/>
            </a:prstGeom>
          </p:spPr>
        </p:pic>
        <p:pic>
          <p:nvPicPr>
            <p:cNvPr id="22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41618" y="1063585"/>
              <a:ext cx="1983581" cy="4121727"/>
            </a:xfrm>
            <a:prstGeom prst="rect">
              <a:avLst/>
            </a:prstGeom>
          </p:spPr>
        </p:pic>
      </p:grpSp>
      <p:sp>
        <p:nvSpPr>
          <p:cNvPr id="24" name=""/>
          <p:cNvSpPr txBox="1"/>
          <p:nvPr/>
        </p:nvSpPr>
        <p:spPr>
          <a:xfrm>
            <a:off x="1953085" y="4433887"/>
            <a:ext cx="1990265" cy="36480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>
                <a:solidFill>
                  <a:srgbClr val="ff0000"/>
                </a:solidFill>
                <a:latin typeface="한컴 윤고딕 230"/>
              </a:rPr>
              <a:t>모바일</a:t>
            </a:r>
            <a:endParaRPr lang="ko-KR" altLang="en-US">
              <a:solidFill>
                <a:srgbClr val="ff0000"/>
              </a:solidFill>
              <a:latin typeface="한컴 윤고딕 230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6096000" y="4433887"/>
            <a:ext cx="1990265" cy="36480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한컴 윤고딕 230"/>
              </a:rPr>
              <a:t>PC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시스템 구조</a:t>
            </a: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rcRect l="17230" r="20050"/>
          <a:stretch>
            <a:fillRect/>
          </a:stretch>
        </p:blipFill>
        <p:spPr>
          <a:xfrm>
            <a:off x="1066798" y="2283790"/>
            <a:ext cx="2151450" cy="2290419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2290" y="2362051"/>
            <a:ext cx="2133897" cy="2133897"/>
          </a:xfrm>
          <a:prstGeom prst="rect">
            <a:avLst/>
          </a:prstGeom>
        </p:spPr>
      </p:pic>
      <p:sp>
        <p:nvSpPr>
          <p:cNvPr id="12" name=""/>
          <p:cNvSpPr txBox="1"/>
          <p:nvPr/>
        </p:nvSpPr>
        <p:spPr>
          <a:xfrm>
            <a:off x="4768273" y="1582352"/>
            <a:ext cx="2655454" cy="70010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4000">
                <a:solidFill>
                  <a:srgbClr val="000000"/>
                </a:solidFill>
              </a:rPr>
              <a:t>AI </a:t>
            </a:r>
            <a:r>
              <a:rPr lang="ko-KR" altLang="en-US" sz="4000">
                <a:solidFill>
                  <a:srgbClr val="000000"/>
                </a:solidFill>
              </a:rPr>
              <a:t>인공지능</a:t>
            </a:r>
            <a:endParaRPr lang="ko-KR" altLang="en-US" sz="4000">
              <a:solidFill>
                <a:srgbClr val="000000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52069" y="2282459"/>
            <a:ext cx="2687862" cy="2293082"/>
          </a:xfrm>
          <a:prstGeom prst="rect">
            <a:avLst/>
          </a:prstGeom>
        </p:spPr>
      </p:pic>
      <p:cxnSp>
        <p:nvCxnSpPr>
          <p:cNvPr id="14" name=""/>
          <p:cNvCxnSpPr>
            <a:stCxn id="9" idx="3"/>
          </p:cNvCxnSpPr>
          <p:nvPr/>
        </p:nvCxnSpPr>
        <p:spPr>
          <a:xfrm>
            <a:off x="3218249" y="3429000"/>
            <a:ext cx="1647438" cy="0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"/>
          <p:cNvCxnSpPr>
            <a:stCxn id="13" idx="3"/>
            <a:endCxn id="11" idx="1"/>
          </p:cNvCxnSpPr>
          <p:nvPr/>
        </p:nvCxnSpPr>
        <p:spPr>
          <a:xfrm>
            <a:off x="7439931" y="3429000"/>
            <a:ext cx="1702359" cy="0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6" name=""/>
          <p:cNvSpPr txBox="1"/>
          <p:nvPr/>
        </p:nvSpPr>
        <p:spPr>
          <a:xfrm>
            <a:off x="1322439" y="1923071"/>
            <a:ext cx="1640170" cy="36102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>
                <a:solidFill>
                  <a:srgbClr val="000000"/>
                </a:solidFill>
              </a:rPr>
              <a:t>학습 자료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9644796" y="1994774"/>
            <a:ext cx="1128889" cy="36727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한컴 윤고딕 230"/>
                <a:cs typeface="한컴 윤고딕 230"/>
              </a:rPr>
              <a:t>자세 인식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1919993" y="4994451"/>
            <a:ext cx="8352014" cy="39479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000">
                <a:solidFill>
                  <a:srgbClr val="ff0000"/>
                </a:solidFill>
              </a:rPr>
              <a:t>자료를 주면 인공지능이 학습을 해서 자세를 인식함</a:t>
            </a:r>
            <a:endParaRPr lang="ko-KR" altLang="en-US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제작 동기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3224" y="5471775"/>
            <a:ext cx="11385551" cy="1386224"/>
          </a:xfrm>
        </p:spPr>
        <p:txBody>
          <a:bodyPr/>
          <a:lstStyle/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/>
              <a:t>최근 코로나 사태로 인해 집에서 보내는 시간이 증가 되며 사람들이 직접 헬스장에 나와서 운동을 할 수 없어 </a:t>
            </a:r>
            <a:r>
              <a:rPr xmlns:mc="http://schemas.openxmlformats.org/markup-compatibility/2006" xmlns:hp="http://schemas.haansoft.com/office/presentation/8.0" lang="en-US" altLang="ko-KR" sz="2000" b="0" i="0" u="none" strike="noStrike" mc:Ignorable="hp" hp:hslEmbossed="0"/>
              <a:t>“</a:t>
            </a: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/>
              <a:t>확찐자</a:t>
            </a:r>
            <a:r>
              <a:rPr xmlns:mc="http://schemas.openxmlformats.org/markup-compatibility/2006" xmlns:hp="http://schemas.haansoft.com/office/presentation/8.0" lang="en-US" altLang="ko-KR" sz="2000" b="0" i="0" u="none" strike="noStrike" mc:Ignorable="hp" hp:hslEmbossed="0"/>
              <a:t>”</a:t>
            </a: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/>
              <a:t>라는 신조어가 등장함에 따라 인공지능 기술을 활용한 가정용 헬스트레이너를 개발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lang="ko-KR" altLang="en-US" sz="2000" b="0" i="0" u="none" strike="noStrike" mc:Ignorable="hp" hp:hslEmbossed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lang="en-US" altLang="ko-KR" sz="2000" b="0" i="0" u="none" strike="noStrike" mc:Ignorable="hp" hp:hslEmbossed="0"/>
          </a:p>
          <a:p>
            <a:pPr marL="190500" lvl="1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lang="en-US" altLang="ko-KR" b="0" i="0" u="none" strike="noStrike" mc:Ignorable="hp" hp:hslEmbossed="0">
              <a:solidFill>
                <a:srgbClr val="000000"/>
              </a:solidFill>
            </a:endParaRPr>
          </a:p>
          <a:p>
            <a:pPr marL="0" indent="0" algn="ctr">
              <a:buNone/>
              <a:defRPr/>
            </a:pPr>
            <a:endParaRPr xmlns:mc="http://schemas.openxmlformats.org/markup-compatibility/2006" xmlns:hp="http://schemas.haansoft.com/office/presentation/8.0" lang="en-US" altLang="ko-KR" b="0" i="0" u="none" strike="noStrike" mc:Ignorable="hp" hp:hslEmbossed="0">
              <a:solidFill>
                <a:srgbClr val="000000"/>
              </a:solidFill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6867524" y="4990902"/>
            <a:ext cx="3238586" cy="36657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한컴 윤고딕 230"/>
              </a:rPr>
              <a:t>인기가 많은 운동 어플들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한컴 윤고딕 230"/>
            </a:endParaRPr>
          </a:p>
        </p:txBody>
      </p:sp>
      <p:grpSp>
        <p:nvGrpSpPr>
          <p:cNvPr id="10" name=""/>
          <p:cNvGrpSpPr/>
          <p:nvPr/>
        </p:nvGrpSpPr>
        <p:grpSpPr>
          <a:xfrm rot="0">
            <a:off x="2857415" y="949286"/>
            <a:ext cx="6477170" cy="3932346"/>
            <a:chOff x="3374018" y="1063585"/>
            <a:chExt cx="6943895" cy="4046691"/>
          </a:xfrm>
        </p:grpSpPr>
        <p:pic>
          <p:nvPicPr>
            <p:cNvPr id="7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370445" y="1063586"/>
              <a:ext cx="1947469" cy="4046691"/>
            </a:xfrm>
            <a:prstGeom prst="rect">
              <a:avLst/>
            </a:prstGeom>
          </p:spPr>
        </p:pic>
        <p:pic>
          <p:nvPicPr>
            <p:cNvPr id="9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374018" y="1063585"/>
              <a:ext cx="4996425" cy="4046691"/>
            </a:xfrm>
            <a:prstGeom prst="rect">
              <a:avLst/>
            </a:prstGeom>
          </p:spPr>
        </p:pic>
      </p:grpSp>
      <p:sp>
        <p:nvSpPr>
          <p:cNvPr id="12" name=""/>
          <p:cNvSpPr txBox="1"/>
          <p:nvPr/>
        </p:nvSpPr>
        <p:spPr>
          <a:xfrm>
            <a:off x="2857415" y="4990902"/>
            <a:ext cx="4503648" cy="36657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한컴 윤고딕 230"/>
              </a:rPr>
              <a:t>코로나로 인해 많은 제약이 걸린 헬스장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활용 방안 및 기대 효과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3224" y="1452225"/>
            <a:ext cx="11385551" cy="4758075"/>
          </a:xfrm>
        </p:spPr>
        <p:txBody>
          <a:bodyPr/>
          <a:lstStyle/>
          <a:p>
            <a:pPr marL="190500" lvl="1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</a:rPr>
              <a:t>활용 방안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</a:endParaRPr>
          </a:p>
          <a:p>
            <a:pPr marL="190500" lvl="1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</a:rPr>
              <a:t>간편한 </a:t>
            </a: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ff0000"/>
                </a:solidFill>
              </a:rPr>
              <a:t>가정용 헬스기기</a:t>
            </a: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</a:rPr>
              <a:t>로 활용 가능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</a:endParaRPr>
          </a:p>
          <a:p>
            <a:pPr marL="190500" lvl="1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</a:rPr>
              <a:t>인공지능 기술을 적용하여 다양한 가정에서 사용하는 물건에 </a:t>
            </a: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ff0000"/>
                </a:solidFill>
              </a:rPr>
              <a:t>응용</a:t>
            </a: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</a:rPr>
              <a:t>이 가능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</a:endParaRPr>
          </a:p>
          <a:p>
            <a:pPr marL="190500" lvl="1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</a:endParaRPr>
          </a:p>
          <a:p>
            <a:pPr marL="190500" lvl="1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</a:rPr>
              <a:t>기대효과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</a:endParaRPr>
          </a:p>
          <a:p>
            <a:pPr marL="190500" lvl="1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</a:rPr>
              <a:t>코로나</a:t>
            </a:r>
            <a:r>
              <a:rPr xmlns:mc="http://schemas.openxmlformats.org/markup-compatibility/2006" xmlns:hp="http://schemas.haansoft.com/office/presentation/8.0" lang="en-US" altLang="ko-KR" sz="2000" b="0" i="0" u="none" strike="noStrike" mc:Ignorable="hp" hp:hslEmbossed="0">
                <a:solidFill>
                  <a:srgbClr val="000000"/>
                </a:solidFill>
              </a:rPr>
              <a:t>19</a:t>
            </a: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</a:rPr>
              <a:t> 감염 예방 및 </a:t>
            </a: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ff0000"/>
                </a:solidFill>
              </a:rPr>
              <a:t>확찐자</a:t>
            </a:r>
            <a:r>
              <a:rPr xmlns:mc="http://schemas.openxmlformats.org/markup-compatibility/2006" xmlns:hp="http://schemas.haansoft.com/office/presentation/8.0" lang="en-US" altLang="ko-KR" sz="2000" b="0" i="0" u="none" strike="noStrike" mc:Ignorable="hp" hp:hslEmbossed="0">
                <a:solidFill>
                  <a:srgbClr val="000000"/>
                </a:solidFill>
              </a:rPr>
              <a:t>(</a:t>
            </a: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</a:rPr>
              <a:t>살찐자</a:t>
            </a:r>
            <a:r>
              <a:rPr xmlns:mc="http://schemas.openxmlformats.org/markup-compatibility/2006" xmlns:hp="http://schemas.haansoft.com/office/presentation/8.0" lang="en-US" altLang="ko-KR" sz="2000" b="0" i="0" u="none" strike="noStrike" mc:Ignorable="hp" hp:hslEmbossed="0">
                <a:solidFill>
                  <a:srgbClr val="000000"/>
                </a:solidFill>
              </a:rPr>
              <a:t>)</a:t>
            </a: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</a:rPr>
              <a:t> 예방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</a:endParaRPr>
          </a:p>
          <a:p>
            <a:pPr marL="190500" lvl="1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</a:rPr>
              <a:t>인공지능과 사물 인터넷 기술의 융합 서비스 개발로 다른 헬스 케어 서비스들 과의 </a:t>
            </a: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ff0000"/>
                </a:solidFill>
              </a:rPr>
              <a:t>차별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ff0000"/>
              </a:solidFill>
            </a:endParaRPr>
          </a:p>
          <a:p>
            <a:pPr marL="190500" lvl="1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</a:endParaRPr>
          </a:p>
          <a:p>
            <a:pPr marL="0" indent="0">
              <a:buNone/>
              <a:defRPr/>
            </a:pP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44500" y="695302"/>
            <a:ext cx="11302999" cy="939784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제작 과정 </a:t>
            </a:r>
            <a:br>
              <a:rPr lang="ko-KR" altLang="en-US"/>
            </a:br>
            <a:br>
              <a:rPr lang="ko-KR" altLang="en-US"/>
            </a:br>
            <a:r>
              <a:rPr lang="en-US" altLang="ko-KR"/>
              <a:t>1.</a:t>
            </a:r>
            <a:r>
              <a:rPr lang="ko-KR" altLang="en-US"/>
              <a:t> 티처블 머신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761363"/>
            <a:ext cx="5603241" cy="3551704"/>
          </a:xfrm>
        </p:spPr>
        <p:txBody>
          <a:bodyPr/>
          <a:lstStyle/>
          <a:p>
            <a:pPr marL="0" indent="0">
              <a:buNone/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티처블 머신은 구글에서 만든 오픈 소스 인공지능으로 이미지</a:t>
            </a:r>
            <a:r>
              <a:rPr lang="en-US" altLang="ko-KR"/>
              <a:t>, </a:t>
            </a:r>
            <a:r>
              <a:rPr lang="ko-KR" altLang="en-US"/>
              <a:t>소리</a:t>
            </a:r>
            <a:r>
              <a:rPr lang="en-US" altLang="ko-KR"/>
              <a:t>,</a:t>
            </a:r>
            <a:r>
              <a:rPr lang="ko-KR" altLang="en-US"/>
              <a:t> 자세등을</a:t>
            </a:r>
            <a:r>
              <a:rPr lang="en-US" altLang="ko-KR"/>
              <a:t> </a:t>
            </a:r>
            <a:r>
              <a:rPr lang="ko-KR" altLang="en-US"/>
              <a:t>인식</a:t>
            </a:r>
            <a:r>
              <a:rPr lang="en-US" altLang="ko-KR"/>
              <a:t>,</a:t>
            </a:r>
            <a:r>
              <a:rPr lang="ko-KR" altLang="en-US"/>
              <a:t> 학습하는 기능이 있습니다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저희는 웹캠을 이용하여 자세를 인식해주는 인공지능인</a:t>
            </a:r>
            <a:r>
              <a:rPr lang="en-US" altLang="ko-KR"/>
              <a:t> </a:t>
            </a:r>
            <a:r>
              <a:rPr lang="ko-KR" altLang="en-US"/>
              <a:t>포즈 프로젝트를 이용했습니다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2308168"/>
            <a:ext cx="5644877" cy="2757954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9672284" y="3187582"/>
            <a:ext cx="1807985" cy="1728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198092" y="1308100"/>
            <a:ext cx="9795815" cy="496093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학습 자료 만들기</a:t>
            </a:r>
            <a:r>
              <a:rPr lang="en-US" altLang="ko-KR"/>
              <a:t>,</a:t>
            </a:r>
            <a:r>
              <a:rPr lang="ko-KR" altLang="en-US"/>
              <a:t> 동작 학습시키기</a:t>
            </a: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1630457" y="2085163"/>
            <a:ext cx="4465542" cy="828723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6096000" y="2148699"/>
            <a:ext cx="3079928" cy="64022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웹캠을 이용해 자세를 취해서 학습 자료를 만듬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9" name=""/>
          <p:cNvSpPr/>
          <p:nvPr/>
        </p:nvSpPr>
        <p:spPr>
          <a:xfrm>
            <a:off x="6422239" y="3788569"/>
            <a:ext cx="1545400" cy="360803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6422239" y="4699669"/>
            <a:ext cx="3590815" cy="64195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각각의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Class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에서 취한 자세를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Train Model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을 눌러 학습을 시켜줌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4" name=""/>
          <p:cNvSpPr/>
          <p:nvPr/>
        </p:nvSpPr>
        <p:spPr>
          <a:xfrm>
            <a:off x="1719614" y="2360018"/>
            <a:ext cx="583687" cy="428902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코딩 </a:t>
            </a:r>
            <a:endParaRPr lang="ko-KR" altLang="en-US"/>
          </a:p>
        </p:txBody>
      </p:sp>
      <p:pic>
        <p:nvPicPr>
          <p:cNvPr id="2097159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53862" y="1391105"/>
            <a:ext cx="5702342" cy="4396014"/>
          </a:xfrm>
          <a:prstGeom prst="rect">
            <a:avLst/>
          </a:prstGeom>
        </p:spPr>
      </p:pic>
      <p:pic>
        <p:nvPicPr>
          <p:cNvPr id="209716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5798" y="1391105"/>
            <a:ext cx="5801535" cy="4396014"/>
          </a:xfrm>
          <a:prstGeom prst="rect">
            <a:avLst/>
          </a:prstGeom>
        </p:spPr>
      </p:pic>
      <p:sp>
        <p:nvSpPr>
          <p:cNvPr id="1048630" name="직사각형 13"/>
          <p:cNvSpPr/>
          <p:nvPr/>
        </p:nvSpPr>
        <p:spPr>
          <a:xfrm>
            <a:off x="253861" y="4824416"/>
            <a:ext cx="5702342" cy="214260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048631" name="직사각형 17"/>
          <p:cNvSpPr/>
          <p:nvPr/>
        </p:nvSpPr>
        <p:spPr>
          <a:xfrm>
            <a:off x="6235798" y="1391106"/>
            <a:ext cx="5798292" cy="4402046"/>
          </a:xfrm>
          <a:prstGeom prst="rect">
            <a:avLst/>
          </a:prstGeom>
          <a:noFill/>
          <a:ln w="3810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048632" name="TextBox 18"/>
          <p:cNvSpPr txBox="1"/>
          <p:nvPr/>
        </p:nvSpPr>
        <p:spPr>
          <a:xfrm>
            <a:off x="3339812" y="6002187"/>
            <a:ext cx="5512376" cy="634833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spcBef>
                <a:spcPct val="0"/>
              </a:spcBef>
              <a:defRPr/>
            </a:pPr>
            <a:r>
              <a:rPr lang="ko-KR" altLang="en-US" b="1">
                <a:solidFill>
                  <a:srgbClr val="ff0000"/>
                </a:solidFill>
                <a:cs typeface="Arial"/>
              </a:rPr>
              <a:t>빨간 박스부분에 </a:t>
            </a:r>
            <a:endParaRPr lang="ko-KR" altLang="en-US" b="1">
              <a:solidFill>
                <a:srgbClr val="ff0000"/>
              </a:solidFill>
              <a:cs typeface="Arial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파란색 부분의 코딩을 추가해줍니다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.</a:t>
            </a:r>
            <a:endParaRPr kumimoji="0" lang="en-US" altLang="ko-KR" sz="1800" b="1" i="0" u="none" strike="noStrike" kern="1200" cap="none" spc="0" normalizeH="0" baseline="0">
              <a:solidFill>
                <a:srgbClr val="0000ff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2097161" name=""/>
          <p:cNvSpPr/>
          <p:nvPr/>
        </p:nvSpPr>
        <p:spPr>
          <a:xfrm>
            <a:off x="253861" y="2489729"/>
            <a:ext cx="5702343" cy="23346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097163" name="TextBox 20"/>
          <p:cNvSpPr txBox="1"/>
          <p:nvPr/>
        </p:nvSpPr>
        <p:spPr>
          <a:xfrm>
            <a:off x="4449801" y="2489729"/>
            <a:ext cx="1506403" cy="64209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ff00"/>
                </a:solidFill>
                <a:latin typeface="Arial"/>
                <a:ea typeface="한컴 윤고딕 230"/>
                <a:cs typeface="Arial"/>
              </a:rPr>
              <a:t>옳바른 동작 인식 코드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2097164" name="TextBox 20"/>
          <p:cNvSpPr txBox="1"/>
          <p:nvPr/>
        </p:nvSpPr>
        <p:spPr>
          <a:xfrm>
            <a:off x="6235798" y="1024795"/>
            <a:ext cx="3140893" cy="3663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잘 못된 동작 인식 코드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교차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f9f1d3"/>
      </a:hlink>
      <a:folHlink>
        <a:srgbClr val="e2cdb0"/>
      </a:folHlink>
    </a:clrScheme>
    <a:fontScheme name="교차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교차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path path="rect">
            <a:fillToRect l="100000" t="100000" r="100000" b="100000"/>
          </a:path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100000"/>
              </a:schemeClr>
            </a:gs>
            <a:gs pos="100000">
              <a:schemeClr val="phClr">
                <a:shade val="30000"/>
                <a:satMod val="8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50000"/>
                <a:satMod val="7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319</ep:Words>
  <ep:PresentationFormat>와이드스크린</ep:PresentationFormat>
  <ep:Paragraphs>70</ep:Paragraphs>
  <ep:Slides>16</ep:Slides>
  <ep:Notes>0</ep:Notes>
  <ep:TotalTime>0</ep:TotalTime>
  <ep:HiddenSlides>0</ep:HiddenSlides>
  <ep:MMClips>4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교차</vt:lpstr>
      <vt:lpstr>인공지능 헬스트레이너</vt:lpstr>
      <vt:lpstr>목차</vt:lpstr>
      <vt:lpstr>작품설명</vt:lpstr>
      <vt:lpstr>시스템 구조</vt:lpstr>
      <vt:lpstr>제작 동기</vt:lpstr>
      <vt:lpstr>활용 방안 및 기대 효과</vt:lpstr>
      <vt:lpstr>제작 과정   1. 티처블 머신</vt:lpstr>
      <vt:lpstr>1. 학습 자료 만들기, 동작 학습시키기</vt:lpstr>
      <vt:lpstr>1. 코딩</vt:lpstr>
      <vt:lpstr>2. 음성 파일 만들기 (텍스트 -&gt; 음성 변환)</vt:lpstr>
      <vt:lpstr>3. 인공지능 실행 웹사이트</vt:lpstr>
      <vt:lpstr>3. 웹사이트 기본 코딩 수정 전, 후</vt:lpstr>
      <vt:lpstr>4. 안드로이드 어플 (실행 인터페이스)</vt:lpstr>
      <vt:lpstr>5. 심박수 측정기</vt:lpstr>
      <vt:lpstr>6. 인공지능에 동작 인식을 통한 횟수 세기 추가</vt:lpstr>
      <vt:lpstr>6. 인공지능에 잘 못된 자세 학습 추가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YUHAN</dc:creator>
  <cp:lastModifiedBy>donha</cp:lastModifiedBy>
  <dcterms:modified xsi:type="dcterms:W3CDTF">2020-11-25T09:52:39.190</dcterms:modified>
  <cp:revision>159</cp:revision>
  <dc:title>캡스톤 디자인 2조 4주차</dc:title>
  <cp:version/>
</cp:coreProperties>
</file>